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</p:sldMasterIdLst>
  <p:notesMasterIdLst>
    <p:notesMasterId r:id="rId7"/>
  </p:notesMasterIdLst>
  <p:sldIdLst>
    <p:sldId id="869" r:id="rId2"/>
    <p:sldId id="855" r:id="rId3"/>
    <p:sldId id="856" r:id="rId4"/>
    <p:sldId id="857" r:id="rId5"/>
    <p:sldId id="868" r:id="rId6"/>
  </p:sldIdLst>
  <p:sldSz cx="9906000" cy="6858000" type="A4"/>
  <p:notesSz cx="7104063" cy="102346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900" kern="1200">
        <a:solidFill>
          <a:schemeClr val="tx2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1">
          <p15:clr>
            <a:srgbClr val="A4A3A4"/>
          </p15:clr>
        </p15:guide>
        <p15:guide id="2" orient="horz" pos="3294">
          <p15:clr>
            <a:srgbClr val="A4A3A4"/>
          </p15:clr>
        </p15:guide>
        <p15:guide id="3" pos="625">
          <p15:clr>
            <a:srgbClr val="A4A3A4"/>
          </p15:clr>
        </p15:guide>
        <p15:guide id="4" pos="5615">
          <p15:clr>
            <a:srgbClr val="A4A3A4"/>
          </p15:clr>
        </p15:guide>
        <p15:guide id="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6699FF"/>
    <a:srgbClr val="9BBCFF"/>
    <a:srgbClr val="EFF9FF"/>
    <a:srgbClr val="E5EEFF"/>
    <a:srgbClr val="D1E0FF"/>
    <a:srgbClr val="0066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20" autoAdjust="0"/>
  </p:normalViewPr>
  <p:slideViewPr>
    <p:cSldViewPr>
      <p:cViewPr varScale="1">
        <p:scale>
          <a:sx n="115" d="100"/>
          <a:sy n="115" d="100"/>
        </p:scale>
        <p:origin x="918" y="78"/>
      </p:cViewPr>
      <p:guideLst>
        <p:guide orient="horz" pos="641"/>
        <p:guide orient="horz" pos="3294"/>
        <p:guide pos="625"/>
        <p:guide pos="5615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2" tIns="47686" rIns="95372" bIns="4768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2" tIns="47686" rIns="95372" bIns="4768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6763"/>
            <a:ext cx="554513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60925"/>
            <a:ext cx="568325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2" tIns="47686" rIns="95372" bIns="476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816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2" tIns="47686" rIns="95372" bIns="4768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0263"/>
            <a:ext cx="3078162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72" tIns="47686" rIns="95372" bIns="4768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spcBef>
                <a:spcPct val="0"/>
              </a:spcBef>
              <a:buSzTx/>
              <a:buFontTx/>
              <a:buNone/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3F64B7-3ED8-4C1F-927B-7C60C3D5AE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1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74700" indent="-296863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9221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6846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14471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6019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591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5163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735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AF9B9B0-C238-47EE-82F4-999F30791D82}" type="slidenum">
              <a:rPr lang="en-US" altLang="ko-KR" sz="1300" smtClean="0"/>
              <a:pPr>
                <a:spcBef>
                  <a:spcPct val="0"/>
                </a:spcBef>
              </a:pPr>
              <a:t>1</a:t>
            </a:fld>
            <a:endParaRPr lang="en-US" altLang="ko-KR" sz="13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74700" indent="-296863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9221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6846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144713" indent="-238125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6019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591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5163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73513" indent="-23812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CF2239E-4679-47BD-A598-B0BBCB4FD639}" type="slidenum">
              <a:rPr lang="en-US" altLang="ko-KR" sz="1300" smtClean="0"/>
              <a:pPr>
                <a:spcBef>
                  <a:spcPct val="0"/>
                </a:spcBef>
              </a:pPr>
              <a:t>4</a:t>
            </a:fld>
            <a:endParaRPr lang="en-US" altLang="ko-KR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388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8917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7726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01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72472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73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593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842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72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108971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930862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0"/>
          <p:cNvSpPr>
            <a:spLocks noChangeArrowheads="1"/>
          </p:cNvSpPr>
          <p:nvPr/>
        </p:nvSpPr>
        <p:spPr bwMode="gray">
          <a:xfrm>
            <a:off x="4770438" y="6637338"/>
            <a:ext cx="355600" cy="1825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>
            <a:lvl1pPr defTabSz="1003300" eaLnBrk="0" hangingPunct="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defTabSz="1003300" eaLnBrk="0" hangingPunct="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defTabSz="1003300" eaLnBrk="0" hangingPunct="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defTabSz="1003300" eaLnBrk="0" hangingPunct="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defTabSz="1003300" eaLnBrk="0" hangingPunct="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algn="ctr" defTabSz="1003300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algn="ctr" defTabSz="1003300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algn="ctr" defTabSz="1003300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algn="ctr" defTabSz="1003300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>
              <a:spcAft>
                <a:spcPct val="30000"/>
              </a:spcAft>
              <a:defRPr/>
            </a:pPr>
            <a:r>
              <a:rPr kumimoji="0" lang="en-GB" altLang="ko-KR" sz="1200" smtClean="0">
                <a:latin typeface="Times New Roman" panose="02020603050405020304" pitchFamily="18" charset="0"/>
              </a:rPr>
              <a:t>- </a:t>
            </a:r>
            <a:fld id="{22F2CC77-1712-4B1D-BF72-B82A148C2AE7}" type="slidenum">
              <a:rPr kumimoji="0" lang="en-GB" altLang="ko-KR" sz="1200" smtClean="0">
                <a:latin typeface="Times New Roman" panose="02020603050405020304" pitchFamily="18" charset="0"/>
              </a:rPr>
              <a:pPr algn="ctr">
                <a:spcAft>
                  <a:spcPct val="30000"/>
                </a:spcAft>
                <a:defRPr/>
              </a:pPr>
              <a:t>‹#›</a:t>
            </a:fld>
            <a:r>
              <a:rPr kumimoji="0" lang="en-GB" altLang="ko-KR" sz="1200" smtClean="0">
                <a:latin typeface="Times New Roman" panose="02020603050405020304" pitchFamily="18" charset="0"/>
              </a:rPr>
              <a:t> -</a:t>
            </a:r>
          </a:p>
        </p:txBody>
      </p:sp>
      <p:sp>
        <p:nvSpPr>
          <p:cNvPr id="1027" name="Rectangle 44"/>
          <p:cNvSpPr>
            <a:spLocks noChangeArrowheads="1"/>
          </p:cNvSpPr>
          <p:nvPr userDrawn="1"/>
        </p:nvSpPr>
        <p:spPr bwMode="auto">
          <a:xfrm>
            <a:off x="26988" y="22225"/>
            <a:ext cx="9850437" cy="65786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969696"/>
            </a:solidFill>
            <a:miter lim="800000"/>
            <a:headEnd/>
            <a:tailEnd/>
          </a:ln>
        </p:spPr>
        <p:txBody>
          <a:bodyPr lIns="36000" tIns="0" rIns="0" bIns="0" anchor="ctr">
            <a:spAutoFit/>
          </a:bodyPr>
          <a:lstStyle>
            <a:lvl1pPr eaLnBrk="0" hangingPunct="0"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900">
                <a:solidFill>
                  <a:schemeClr val="tx2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Char char="•"/>
              <a:defRPr/>
            </a:pPr>
            <a:endParaRPr lang="ko-KR" altLang="en-US" smtClean="0"/>
          </a:p>
        </p:txBody>
      </p:sp>
      <p:pic>
        <p:nvPicPr>
          <p:cNvPr id="1028" name="Picture 2" descr="https://eprodev.wooribank.com/images/top/logo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075" y="6615113"/>
            <a:ext cx="113665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직사각형 19"/>
          <p:cNvSpPr>
            <a:spLocks noChangeArrowheads="1"/>
          </p:cNvSpPr>
          <p:nvPr/>
        </p:nvSpPr>
        <p:spPr bwMode="auto">
          <a:xfrm>
            <a:off x="180975" y="765175"/>
            <a:ext cx="9540000" cy="49320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66FF"/>
            </a:solidFill>
            <a:round/>
            <a:headEnd type="oval" w="med" len="med"/>
            <a:tailEnd/>
          </a:ln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l="3977" t="13263" r="3977" b="14078"/>
          <a:stretch/>
        </p:blipFill>
        <p:spPr>
          <a:xfrm>
            <a:off x="181300" y="765175"/>
            <a:ext cx="6715916" cy="4899317"/>
          </a:xfrm>
          <a:prstGeom prst="rect">
            <a:avLst/>
          </a:prstGeom>
        </p:spPr>
      </p:pic>
      <p:sp>
        <p:nvSpPr>
          <p:cNvPr id="3076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3" y="20638"/>
            <a:ext cx="9863137" cy="412750"/>
          </a:xfrm>
          <a:prstGeom prst="rect">
            <a:avLst/>
          </a:prstGeom>
          <a:solidFill>
            <a:srgbClr val="0070C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Char char="l"/>
            </a:pP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endParaRPr lang="en-US" altLang="ko-KR" sz="1800" b="1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077" name="Text Box 12"/>
          <p:cNvSpPr txBox="1">
            <a:spLocks noChangeArrowheads="1"/>
          </p:cNvSpPr>
          <p:nvPr/>
        </p:nvSpPr>
        <p:spPr bwMode="auto">
          <a:xfrm>
            <a:off x="128588" y="508000"/>
            <a:ext cx="6908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팝업차단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해제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Text Box 77"/>
          <p:cNvSpPr txBox="1">
            <a:spLocks noChangeArrowheads="1"/>
          </p:cNvSpPr>
          <p:nvPr/>
        </p:nvSpPr>
        <p:spPr bwMode="auto">
          <a:xfrm>
            <a:off x="168275" y="5789126"/>
            <a:ext cx="9577388" cy="736218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팝업차단됨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아이콘을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클릭합니다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항상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https://epro.wooribank.com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팝업 및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리디렉션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허용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을 선택합니다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완료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클릭하여 우리은행 전자구매시스템 </a:t>
            </a:r>
            <a:r>
              <a:rPr lang="ko-KR" altLang="en-US" sz="12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팝업차단을</a:t>
            </a:r>
            <a:r>
              <a:rPr lang="ko-KR" altLang="en-US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해제합니다</a:t>
            </a:r>
            <a:r>
              <a:rPr lang="en-US" altLang="ko-KR" sz="12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3079" name="모서리가 둥근 직사각형 9"/>
          <p:cNvSpPr>
            <a:spLocks noChangeArrowheads="1"/>
          </p:cNvSpPr>
          <p:nvPr/>
        </p:nvSpPr>
        <p:spPr bwMode="auto">
          <a:xfrm>
            <a:off x="4953000" y="980728"/>
            <a:ext cx="449511" cy="216024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sp>
        <p:nvSpPr>
          <p:cNvPr id="3080" name="TextBox 8"/>
          <p:cNvSpPr txBox="1">
            <a:spLocks noChangeArrowheads="1"/>
          </p:cNvSpPr>
          <p:nvPr/>
        </p:nvSpPr>
        <p:spPr bwMode="auto">
          <a:xfrm>
            <a:off x="4520952" y="908720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①</a:t>
            </a:r>
          </a:p>
        </p:txBody>
      </p:sp>
      <p:sp>
        <p:nvSpPr>
          <p:cNvPr id="3083" name="모서리가 둥근 직사각형 9"/>
          <p:cNvSpPr>
            <a:spLocks noChangeArrowheads="1"/>
          </p:cNvSpPr>
          <p:nvPr/>
        </p:nvSpPr>
        <p:spPr bwMode="auto">
          <a:xfrm>
            <a:off x="3872880" y="1592824"/>
            <a:ext cx="1800200" cy="2520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sp>
        <p:nvSpPr>
          <p:cNvPr id="3087" name="TextBox 35"/>
          <p:cNvSpPr txBox="1">
            <a:spLocks noChangeArrowheads="1"/>
          </p:cNvSpPr>
          <p:nvPr/>
        </p:nvSpPr>
        <p:spPr bwMode="auto">
          <a:xfrm>
            <a:off x="4745732" y="2040905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③</a:t>
            </a:r>
          </a:p>
        </p:txBody>
      </p:sp>
      <p:sp>
        <p:nvSpPr>
          <p:cNvPr id="3088" name="TextBox 36"/>
          <p:cNvSpPr txBox="1">
            <a:spLocks noChangeArrowheads="1"/>
          </p:cNvSpPr>
          <p:nvPr/>
        </p:nvSpPr>
        <p:spPr bwMode="auto">
          <a:xfrm>
            <a:off x="3440832" y="1556792"/>
            <a:ext cx="49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②</a:t>
            </a:r>
          </a:p>
        </p:txBody>
      </p:sp>
      <p:sp>
        <p:nvSpPr>
          <p:cNvPr id="3091" name="모서리가 둥근 직사각형 9"/>
          <p:cNvSpPr>
            <a:spLocks noChangeArrowheads="1"/>
          </p:cNvSpPr>
          <p:nvPr/>
        </p:nvSpPr>
        <p:spPr bwMode="auto">
          <a:xfrm>
            <a:off x="5169024" y="2026618"/>
            <a:ext cx="596900" cy="322262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3" y="20638"/>
            <a:ext cx="9863137" cy="412750"/>
          </a:xfrm>
          <a:prstGeom prst="rect">
            <a:avLst/>
          </a:prstGeom>
          <a:solidFill>
            <a:srgbClr val="0070C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Char char="l"/>
            </a:pP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전자구매</a:t>
            </a:r>
            <a:r>
              <a:rPr lang="en-US" altLang="ko-KR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메뉴 접속을 위해 </a:t>
            </a:r>
            <a:r>
              <a:rPr lang="en-US" altLang="ko-KR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전자입찰</a:t>
            </a:r>
            <a:r>
              <a:rPr lang="en-US" altLang="ko-KR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메뉴에서 공인인증서 등록</a:t>
            </a:r>
            <a:endParaRPr lang="en-US" altLang="ko-KR" sz="1800" b="1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99" name="Text Box 30"/>
          <p:cNvSpPr txBox="1">
            <a:spLocks noChangeArrowheads="1"/>
          </p:cNvSpPr>
          <p:nvPr/>
        </p:nvSpPr>
        <p:spPr bwMode="auto">
          <a:xfrm>
            <a:off x="200025" y="549275"/>
            <a:ext cx="58277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전자구매시스템 초기 화면입니다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1" name="Text Box 77"/>
          <p:cNvSpPr txBox="1">
            <a:spLocks noChangeArrowheads="1"/>
          </p:cNvSpPr>
          <p:nvPr/>
        </p:nvSpPr>
        <p:spPr bwMode="auto">
          <a:xfrm>
            <a:off x="168275" y="5300663"/>
            <a:ext cx="9577388" cy="1225550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lnSpc>
                <a:spcPts val="1200"/>
              </a:lnSpc>
              <a:spcBef>
                <a:spcPct val="50000"/>
              </a:spcBef>
              <a:buSzPct val="60000"/>
              <a:buFontTx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전자입찰</a:t>
            </a:r>
            <a:r>
              <a:rPr lang="ko-KR" altLang="en-US" sz="1200" b="1" dirty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dirty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전자입찰은 입찰 위한 메뉴로 아이디</a:t>
            </a:r>
            <a:r>
              <a:rPr lang="en-US" altLang="ko-KR" sz="1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비밀번호로  로그인합니다</a:t>
            </a:r>
            <a:r>
              <a:rPr lang="en-US" altLang="ko-KR" sz="1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1" hangingPunct="1">
              <a:lnSpc>
                <a:spcPts val="1200"/>
              </a:lnSpc>
              <a:spcBef>
                <a:spcPct val="50000"/>
              </a:spcBef>
              <a:buSzPct val="60000"/>
              <a:buFontTx/>
              <a:buChar char="•"/>
              <a:defRPr/>
            </a:pPr>
            <a:r>
              <a:rPr lang="en-US" altLang="ko-KR" sz="1200" b="1" dirty="0" smtClean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전자구매</a:t>
            </a:r>
            <a:r>
              <a:rPr lang="ko-KR" altLang="en-US" sz="1200" b="1" dirty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000" b="1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전자계약</a:t>
            </a:r>
            <a:r>
              <a:rPr lang="en-US" altLang="ko-KR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각종견적</a:t>
            </a:r>
            <a:r>
              <a:rPr lang="en-US" altLang="ko-KR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수주</a:t>
            </a:r>
            <a:r>
              <a:rPr lang="en-US" altLang="ko-KR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검수</a:t>
            </a:r>
            <a:r>
              <a:rPr lang="en-US" altLang="ko-KR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마감 등을 위한  메뉴로</a:t>
            </a:r>
            <a:r>
              <a:rPr lang="ko-KR" altLang="en-US" sz="1100" b="1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협력업체 </a:t>
            </a:r>
            <a:r>
              <a:rPr lang="en-US" altLang="ko-KR" sz="1100" b="1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100" b="1" dirty="0" err="1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범용기업</a:t>
            </a:r>
            <a:r>
              <a:rPr lang="en-US" altLang="ko-KR" sz="1100" b="1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dirty="0" err="1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공인인증서으로</a:t>
            </a:r>
            <a:r>
              <a:rPr lang="ko-KR" altLang="en-US" sz="1100" b="1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접속가능하나</a:t>
            </a:r>
            <a:endParaRPr lang="en-US" altLang="ko-KR" sz="1100" b="1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lnSpc>
                <a:spcPts val="1200"/>
              </a:lnSpc>
              <a:spcBef>
                <a:spcPct val="50000"/>
              </a:spcBef>
              <a:buSzPct val="60000"/>
              <a:defRPr/>
            </a:pPr>
            <a:r>
              <a:rPr lang="en-US" altLang="ko-KR" sz="1100" b="1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                </a:t>
            </a:r>
            <a:r>
              <a:rPr lang="ko-KR" altLang="en-US" sz="1100" b="1" u="sng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반드시 </a:t>
            </a:r>
            <a:r>
              <a:rPr lang="ko-KR" altLang="en-US" sz="1100" u="sng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먼저 전자입찰 메뉴로 접속하여 </a:t>
            </a:r>
            <a:r>
              <a:rPr lang="ko-KR" altLang="en-US" sz="1100" u="sng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내정보수정에서</a:t>
            </a:r>
            <a:r>
              <a:rPr lang="ko-KR" altLang="en-US" sz="1100" u="sng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공인인증서를 사전에 등록하셔야 전자구매 메뉴로 접속이 가능합니다</a:t>
            </a:r>
            <a:r>
              <a:rPr lang="en-US" altLang="ko-KR" sz="1100" b="1" u="sng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.</a:t>
            </a:r>
          </a:p>
          <a:p>
            <a:pPr eaLnBrk="1" hangingPunct="1">
              <a:lnSpc>
                <a:spcPts val="1200"/>
              </a:lnSpc>
              <a:spcBef>
                <a:spcPct val="50000"/>
              </a:spcBef>
              <a:buSzPct val="60000"/>
              <a:defRPr/>
            </a:pPr>
            <a:r>
              <a:rPr lang="en-US" altLang="ko-KR" sz="11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                </a:t>
            </a:r>
            <a:r>
              <a:rPr lang="ko-KR" altLang="en-US" sz="10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☞ </a:t>
            </a:r>
            <a:r>
              <a:rPr lang="ko-KR" altLang="en-US" sz="10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접속절차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: “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전자입찰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”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메뉴  로그인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(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아이디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/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비밀번호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)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→ </a:t>
            </a:r>
            <a:r>
              <a:rPr lang="ko-KR" altLang="en-US" sz="1000" dirty="0" err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내정보수정에서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공인인증서 등록 → 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“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전자구매</a:t>
            </a:r>
            <a:r>
              <a:rPr lang="en-US" altLang="ko-KR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”</a:t>
            </a:r>
            <a:r>
              <a:rPr lang="ko-KR" altLang="en-US" sz="1000" dirty="0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메뉴에서 공인인증서로 로그인</a:t>
            </a:r>
            <a:endParaRPr lang="en-US" altLang="ko-KR" sz="1000" dirty="0">
              <a:solidFill>
                <a:srgbClr val="0066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  <a:p>
            <a:pPr eaLnBrk="1" hangingPunct="1">
              <a:lnSpc>
                <a:spcPts val="1200"/>
              </a:lnSpc>
              <a:spcBef>
                <a:spcPct val="50000"/>
              </a:spcBef>
              <a:buSzPct val="60000"/>
              <a:defRPr/>
            </a:pPr>
            <a:r>
              <a:rPr lang="en-US" altLang="ko-KR" sz="1100" dirty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                      1~3 page </a:t>
            </a:r>
            <a:r>
              <a:rPr lang="ko-KR" altLang="en-US" sz="1100" dirty="0">
                <a:solidFill>
                  <a:srgbClr val="C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 Unicode MS" panose="020B0604020202020204" pitchFamily="50" charset="-127"/>
              </a:rPr>
              <a:t>참조</a:t>
            </a:r>
            <a:endParaRPr lang="en-US" altLang="ko-KR" sz="1100" dirty="0">
              <a:solidFill>
                <a:srgbClr val="C00000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4101" name="직사각형 8"/>
          <p:cNvSpPr>
            <a:spLocks noChangeArrowheads="1"/>
          </p:cNvSpPr>
          <p:nvPr/>
        </p:nvSpPr>
        <p:spPr bwMode="auto">
          <a:xfrm>
            <a:off x="180975" y="765175"/>
            <a:ext cx="9577388" cy="45005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66FF"/>
            </a:solidFill>
            <a:round/>
            <a:headEnd type="oval" w="med" len="med"/>
            <a:tailEnd/>
          </a:ln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ko-KR" altLang="en-US"/>
          </a:p>
        </p:txBody>
      </p:sp>
      <p:pic>
        <p:nvPicPr>
          <p:cNvPr id="4102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8" b="986"/>
          <a:stretch/>
        </p:blipFill>
        <p:spPr bwMode="auto">
          <a:xfrm>
            <a:off x="211138" y="730250"/>
            <a:ext cx="7604125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모서리가 둥근 직사각형 9"/>
          <p:cNvSpPr>
            <a:spLocks noChangeArrowheads="1"/>
          </p:cNvSpPr>
          <p:nvPr/>
        </p:nvSpPr>
        <p:spPr bwMode="auto">
          <a:xfrm>
            <a:off x="776536" y="2324497"/>
            <a:ext cx="850900" cy="523875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</p:txBody>
      </p:sp>
      <p:cxnSp>
        <p:nvCxnSpPr>
          <p:cNvPr id="4104" name="꺾인 연결선 2"/>
          <p:cNvCxnSpPr>
            <a:cxnSpLocks noChangeShapeType="1"/>
            <a:stCxn id="4103" idx="0"/>
          </p:cNvCxnSpPr>
          <p:nvPr/>
        </p:nvCxnSpPr>
        <p:spPr bwMode="auto">
          <a:xfrm rot="5400000" flipH="1" flipV="1">
            <a:off x="4773861" y="-1295003"/>
            <a:ext cx="47625" cy="7191375"/>
          </a:xfrm>
          <a:prstGeom prst="bentConnector3">
            <a:avLst>
              <a:gd name="adj1" fmla="val 578505"/>
            </a:avLst>
          </a:prstGeom>
          <a:noFill/>
          <a:ln w="9525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086" y="2276872"/>
            <a:ext cx="2765425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직사각형 19"/>
          <p:cNvSpPr>
            <a:spLocks noChangeArrowheads="1"/>
          </p:cNvSpPr>
          <p:nvPr/>
        </p:nvSpPr>
        <p:spPr bwMode="auto">
          <a:xfrm>
            <a:off x="180975" y="765175"/>
            <a:ext cx="9577388" cy="45005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66FF"/>
            </a:solidFill>
            <a:round/>
            <a:headEnd type="oval" w="med" len="med"/>
            <a:tailEnd/>
          </a:ln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ko-KR" altLang="en-US"/>
          </a:p>
        </p:txBody>
      </p:sp>
      <p:pic>
        <p:nvPicPr>
          <p:cNvPr id="6147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6"/>
          <a:stretch/>
        </p:blipFill>
        <p:spPr bwMode="auto">
          <a:xfrm>
            <a:off x="180975" y="765175"/>
            <a:ext cx="9564688" cy="450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3" y="20638"/>
            <a:ext cx="9863137" cy="412750"/>
          </a:xfrm>
          <a:prstGeom prst="rect">
            <a:avLst/>
          </a:prstGeom>
          <a:solidFill>
            <a:srgbClr val="0070C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Char char="l"/>
            </a:pP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메인화면</a:t>
            </a:r>
            <a:endParaRPr lang="en-US" altLang="ko-KR" sz="1800" b="1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49" name="Text Box 12"/>
          <p:cNvSpPr txBox="1">
            <a:spLocks noChangeArrowheads="1"/>
          </p:cNvSpPr>
          <p:nvPr/>
        </p:nvSpPr>
        <p:spPr bwMode="auto">
          <a:xfrm>
            <a:off x="128588" y="508000"/>
            <a:ext cx="6908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 전자구매 메뉴로로그인 후 보여지는 메인 화면입니다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6150" name="Rectangle 52"/>
          <p:cNvSpPr>
            <a:spLocks noChangeArrowheads="1"/>
          </p:cNvSpPr>
          <p:nvPr/>
        </p:nvSpPr>
        <p:spPr bwMode="auto">
          <a:xfrm>
            <a:off x="1392238" y="196850"/>
            <a:ext cx="458787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r>
              <a:rPr lang="en-US" altLang="ko-KR" b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Home</a:t>
            </a:r>
            <a:endParaRPr lang="ko-KR" altLang="en-US" b="1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Text Box 77"/>
          <p:cNvSpPr txBox="1">
            <a:spLocks noChangeArrowheads="1"/>
          </p:cNvSpPr>
          <p:nvPr/>
        </p:nvSpPr>
        <p:spPr bwMode="auto">
          <a:xfrm>
            <a:off x="168275" y="5300663"/>
            <a:ext cx="9577388" cy="12255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spcBef>
                <a:spcPct val="50000"/>
              </a:spcBef>
              <a:buSzPct val="60000"/>
              <a:buFontTx/>
              <a:buChar char="•"/>
              <a:defRPr/>
            </a:pPr>
            <a:endParaRPr lang="en-US" altLang="ko-KR" sz="1000" dirty="0">
              <a:latin typeface="맑은 고딕" pitchFamily="50" charset="-127"/>
              <a:ea typeface="맑은 고딕" pitchFamily="50" charset="-127"/>
            </a:endParaRPr>
          </a:p>
          <a:p>
            <a:pPr marL="85725" indent="-85725" eaLnBrk="1" hangingPunct="1"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공인인증서 등록을 위해 오른쪽 상단 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sz="1200" dirty="0" err="1">
                <a:latin typeface="맑은 고딕" pitchFamily="50" charset="-127"/>
                <a:ea typeface="맑은 고딕" pitchFamily="50" charset="-127"/>
              </a:rPr>
              <a:t>내정보수정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”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 메뉴를 클릭합니다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6152" name="모서리가 둥근 직사각형 9"/>
          <p:cNvSpPr>
            <a:spLocks noChangeArrowheads="1"/>
          </p:cNvSpPr>
          <p:nvPr/>
        </p:nvSpPr>
        <p:spPr bwMode="auto">
          <a:xfrm>
            <a:off x="7257256" y="980728"/>
            <a:ext cx="504825" cy="358775"/>
          </a:xfrm>
          <a:prstGeom prst="roundRect">
            <a:avLst>
              <a:gd name="adj" fmla="val 2184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직사각형 19"/>
          <p:cNvSpPr>
            <a:spLocks noChangeArrowheads="1"/>
          </p:cNvSpPr>
          <p:nvPr/>
        </p:nvSpPr>
        <p:spPr bwMode="auto">
          <a:xfrm>
            <a:off x="180975" y="765175"/>
            <a:ext cx="9577388" cy="45005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66FF"/>
            </a:solidFill>
            <a:round/>
            <a:headEnd type="oval" w="med" len="med"/>
            <a:tailEnd/>
          </a:ln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ko-KR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3" y="20638"/>
            <a:ext cx="9863137" cy="412750"/>
          </a:xfrm>
          <a:prstGeom prst="rect">
            <a:avLst/>
          </a:prstGeom>
          <a:solidFill>
            <a:srgbClr val="0070C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Char char="l"/>
            </a:pP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내정보수정에서 공인인증서 등록</a:t>
            </a:r>
            <a:endParaRPr lang="en-US" altLang="ko-KR" sz="1800" b="1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72" name="Text Box 12"/>
          <p:cNvSpPr txBox="1">
            <a:spLocks noChangeArrowheads="1"/>
          </p:cNvSpPr>
          <p:nvPr/>
        </p:nvSpPr>
        <p:spPr bwMode="auto">
          <a:xfrm>
            <a:off x="128588" y="508000"/>
            <a:ext cx="6908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 전자입찰 메뉴로 접속 후 내정보수정에서 공인인증서 등록</a:t>
            </a:r>
            <a:endParaRPr lang="en-US" altLang="ko-KR" sz="12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5" name="Text Box 77"/>
          <p:cNvSpPr txBox="1">
            <a:spLocks noChangeArrowheads="1"/>
          </p:cNvSpPr>
          <p:nvPr/>
        </p:nvSpPr>
        <p:spPr bwMode="auto">
          <a:xfrm>
            <a:off x="168275" y="5300663"/>
            <a:ext cx="9577388" cy="1368425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“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내정보수정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클릭하면 내 정보를 수정할 수 있습니다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“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내정보수정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팝업 메뉴에서 </a:t>
            </a:r>
            <a:r>
              <a:rPr lang="ko-KR" altLang="en-US" sz="1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맨아래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공인인증서 등록 의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전자서명 가져오기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버튼 클릭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협력업체 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범용기업공인인증서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선택하여 공인인증서 암호 입력 및 확인 버튼 클릭합니다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사용하던 암호를 입력합니다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85725" indent="-85725" eaLnBrk="1" hangingPunct="1">
              <a:lnSpc>
                <a:spcPts val="1100"/>
              </a:lnSpc>
              <a:spcBef>
                <a:spcPct val="50000"/>
              </a:spcBef>
              <a:buSzPct val="60000"/>
              <a:buFont typeface="Arial" panose="020B0604020202020204" pitchFamily="34" charset="0"/>
              <a:buChar char="•"/>
              <a:defRPr/>
            </a:pPr>
            <a:r>
              <a:rPr lang="ko-KR" altLang="en-US" sz="1200" b="1" dirty="0">
                <a:solidFill>
                  <a:srgbClr val="0066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</a:t>
            </a:r>
            <a:r>
              <a:rPr lang="ko-KR" altLang="en-US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저장 버튼을 클릭합니다</a:t>
            </a:r>
            <a:endParaRPr lang="en-US" altLang="ko-KR" sz="1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74" name="모서리가 둥근 직사각형 9"/>
          <p:cNvSpPr>
            <a:spLocks noChangeArrowheads="1"/>
          </p:cNvSpPr>
          <p:nvPr/>
        </p:nvSpPr>
        <p:spPr bwMode="auto">
          <a:xfrm>
            <a:off x="6877050" y="1033463"/>
            <a:ext cx="468313" cy="1539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cxnSp>
        <p:nvCxnSpPr>
          <p:cNvPr id="7175" name="꺾인 연결선 13"/>
          <p:cNvCxnSpPr>
            <a:cxnSpLocks noChangeShapeType="1"/>
            <a:stCxn id="7174" idx="2"/>
          </p:cNvCxnSpPr>
          <p:nvPr/>
        </p:nvCxnSpPr>
        <p:spPr bwMode="auto">
          <a:xfrm rot="5400000">
            <a:off x="3687763" y="-787400"/>
            <a:ext cx="1449388" cy="5399087"/>
          </a:xfrm>
          <a:prstGeom prst="bentConnector3">
            <a:avLst>
              <a:gd name="adj1" fmla="val 23278"/>
            </a:avLst>
          </a:prstGeom>
          <a:noFill/>
          <a:ln w="9525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6" name="모서리가 둥근 직사각형 9"/>
          <p:cNvSpPr>
            <a:spLocks noChangeArrowheads="1"/>
          </p:cNvSpPr>
          <p:nvPr/>
        </p:nvSpPr>
        <p:spPr bwMode="auto">
          <a:xfrm>
            <a:off x="7370763" y="1033463"/>
            <a:ext cx="349250" cy="1539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pic>
        <p:nvPicPr>
          <p:cNvPr id="717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0" b="17349"/>
          <a:stretch>
            <a:fillRect/>
          </a:stretch>
        </p:blipFill>
        <p:spPr bwMode="auto">
          <a:xfrm>
            <a:off x="415925" y="836613"/>
            <a:ext cx="892968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모서리가 둥근 직사각형 9"/>
          <p:cNvSpPr>
            <a:spLocks noChangeArrowheads="1"/>
          </p:cNvSpPr>
          <p:nvPr/>
        </p:nvSpPr>
        <p:spPr bwMode="auto">
          <a:xfrm>
            <a:off x="7329488" y="765175"/>
            <a:ext cx="414337" cy="3222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pic>
        <p:nvPicPr>
          <p:cNvPr id="7179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927225"/>
            <a:ext cx="3382963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25" y="1911350"/>
            <a:ext cx="3024188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모서리가 둥근 직사각형 9"/>
          <p:cNvSpPr>
            <a:spLocks noChangeArrowheads="1"/>
          </p:cNvSpPr>
          <p:nvPr/>
        </p:nvSpPr>
        <p:spPr bwMode="auto">
          <a:xfrm>
            <a:off x="992188" y="4581525"/>
            <a:ext cx="596900" cy="3222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sp>
        <p:nvSpPr>
          <p:cNvPr id="7182" name="모서리가 둥근 직사각형 9"/>
          <p:cNvSpPr>
            <a:spLocks noChangeArrowheads="1"/>
          </p:cNvSpPr>
          <p:nvPr/>
        </p:nvSpPr>
        <p:spPr bwMode="auto">
          <a:xfrm>
            <a:off x="8048625" y="2763838"/>
            <a:ext cx="504825" cy="322262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sp>
        <p:nvSpPr>
          <p:cNvPr id="7183" name="모서리가 둥근 직사각형 9"/>
          <p:cNvSpPr>
            <a:spLocks noChangeArrowheads="1"/>
          </p:cNvSpPr>
          <p:nvPr/>
        </p:nvSpPr>
        <p:spPr bwMode="auto">
          <a:xfrm>
            <a:off x="8596313" y="2636838"/>
            <a:ext cx="298450" cy="322262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cxnSp>
        <p:nvCxnSpPr>
          <p:cNvPr id="7184" name="꺾인 연결선 2"/>
          <p:cNvCxnSpPr>
            <a:cxnSpLocks noChangeShapeType="1"/>
            <a:stCxn id="7178" idx="2"/>
            <a:endCxn id="7181" idx="0"/>
          </p:cNvCxnSpPr>
          <p:nvPr/>
        </p:nvCxnSpPr>
        <p:spPr bwMode="auto">
          <a:xfrm rot="5400000">
            <a:off x="2666207" y="-288131"/>
            <a:ext cx="3494087" cy="6245225"/>
          </a:xfrm>
          <a:prstGeom prst="bentConnector3">
            <a:avLst>
              <a:gd name="adj1" fmla="val 18380"/>
            </a:avLst>
          </a:prstGeom>
          <a:noFill/>
          <a:ln w="15875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85" name="TextBox 8"/>
          <p:cNvSpPr txBox="1">
            <a:spLocks noChangeArrowheads="1"/>
          </p:cNvSpPr>
          <p:nvPr/>
        </p:nvSpPr>
        <p:spPr bwMode="auto">
          <a:xfrm>
            <a:off x="7616825" y="476250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①</a:t>
            </a:r>
          </a:p>
        </p:txBody>
      </p:sp>
      <p:sp>
        <p:nvSpPr>
          <p:cNvPr id="7186" name="TextBox 36"/>
          <p:cNvSpPr txBox="1">
            <a:spLocks noChangeArrowheads="1"/>
          </p:cNvSpPr>
          <p:nvPr/>
        </p:nvSpPr>
        <p:spPr bwMode="auto">
          <a:xfrm>
            <a:off x="631825" y="4284663"/>
            <a:ext cx="49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②</a:t>
            </a:r>
          </a:p>
        </p:txBody>
      </p:sp>
      <p:sp>
        <p:nvSpPr>
          <p:cNvPr id="7187" name="TextBox 37"/>
          <p:cNvSpPr txBox="1">
            <a:spLocks noChangeArrowheads="1"/>
          </p:cNvSpPr>
          <p:nvPr/>
        </p:nvSpPr>
        <p:spPr bwMode="auto">
          <a:xfrm>
            <a:off x="7720013" y="2525713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④</a:t>
            </a:r>
          </a:p>
        </p:txBody>
      </p:sp>
      <p:sp>
        <p:nvSpPr>
          <p:cNvPr id="7188" name="TextBox 38"/>
          <p:cNvSpPr txBox="1">
            <a:spLocks noChangeArrowheads="1"/>
          </p:cNvSpPr>
          <p:nvPr/>
        </p:nvSpPr>
        <p:spPr bwMode="auto">
          <a:xfrm>
            <a:off x="8553450" y="2230438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⑤</a:t>
            </a:r>
          </a:p>
        </p:txBody>
      </p:sp>
      <p:pic>
        <p:nvPicPr>
          <p:cNvPr id="7189" name="그림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8" t="7489" r="24086" b="6342"/>
          <a:stretch>
            <a:fillRect/>
          </a:stretch>
        </p:blipFill>
        <p:spPr bwMode="auto">
          <a:xfrm>
            <a:off x="3848100" y="1927225"/>
            <a:ext cx="2262188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90" name="꺾인 연결선 5"/>
          <p:cNvCxnSpPr>
            <a:cxnSpLocks noChangeShapeType="1"/>
            <a:stCxn id="7181" idx="3"/>
          </p:cNvCxnSpPr>
          <p:nvPr/>
        </p:nvCxnSpPr>
        <p:spPr bwMode="auto">
          <a:xfrm flipV="1">
            <a:off x="1589088" y="4438650"/>
            <a:ext cx="3192462" cy="304800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91" name="모서리가 둥근 직사각형 9"/>
          <p:cNvSpPr>
            <a:spLocks noChangeArrowheads="1"/>
          </p:cNvSpPr>
          <p:nvPr/>
        </p:nvSpPr>
        <p:spPr bwMode="auto">
          <a:xfrm>
            <a:off x="4840288" y="4276725"/>
            <a:ext cx="688975" cy="3222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2"/>
              </a:buBlip>
            </a:pPr>
            <a:endParaRPr lang="en-US" altLang="ko-KR"/>
          </a:p>
        </p:txBody>
      </p:sp>
      <p:cxnSp>
        <p:nvCxnSpPr>
          <p:cNvPr id="7192" name="꺾인 연결선 7"/>
          <p:cNvCxnSpPr>
            <a:cxnSpLocks noChangeShapeType="1"/>
            <a:stCxn id="7191" idx="3"/>
          </p:cNvCxnSpPr>
          <p:nvPr/>
        </p:nvCxnSpPr>
        <p:spPr bwMode="auto">
          <a:xfrm flipV="1">
            <a:off x="5529263" y="2924175"/>
            <a:ext cx="2519362" cy="1514475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93" name="TextBox 35"/>
          <p:cNvSpPr txBox="1">
            <a:spLocks noChangeArrowheads="1"/>
          </p:cNvSpPr>
          <p:nvPr/>
        </p:nvSpPr>
        <p:spPr bwMode="auto">
          <a:xfrm>
            <a:off x="4521200" y="4057650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</a:pPr>
            <a:r>
              <a:rPr lang="ko-KR" altLang="en-US" sz="2000" b="1">
                <a:solidFill>
                  <a:srgbClr val="0066F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2863" y="20638"/>
            <a:ext cx="9863137" cy="412750"/>
          </a:xfrm>
          <a:prstGeom prst="rect">
            <a:avLst/>
          </a:prstGeom>
          <a:solidFill>
            <a:srgbClr val="0070C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buFont typeface="Wingdings" panose="05000000000000000000" pitchFamily="2" charset="2"/>
              <a:buChar char="l"/>
            </a:pPr>
            <a:r>
              <a:rPr lang="ko-KR" altLang="en-US" sz="1800" b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전자구매 로그인</a:t>
            </a:r>
            <a:endParaRPr lang="en-US" altLang="ko-KR" sz="1800" b="1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195" name="Text Box 30"/>
          <p:cNvSpPr txBox="1">
            <a:spLocks noChangeArrowheads="1"/>
          </p:cNvSpPr>
          <p:nvPr/>
        </p:nvSpPr>
        <p:spPr bwMode="auto">
          <a:xfrm>
            <a:off x="200025" y="549275"/>
            <a:ext cx="58277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r>
              <a:rPr lang="ko-KR" altLang="en-US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전자구매시스템 초기 화면입니다</a:t>
            </a:r>
            <a:r>
              <a:rPr lang="en-US" altLang="ko-KR" sz="12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21" name="Text Box 77"/>
          <p:cNvSpPr txBox="1">
            <a:spLocks noChangeArrowheads="1"/>
          </p:cNvSpPr>
          <p:nvPr/>
        </p:nvSpPr>
        <p:spPr bwMode="auto">
          <a:xfrm>
            <a:off x="168275" y="5300663"/>
            <a:ext cx="9577388" cy="122555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pPr eaLnBrk="1" hangingPunct="1">
              <a:spcBef>
                <a:spcPct val="50000"/>
              </a:spcBef>
              <a:buSzPct val="60000"/>
              <a:buFontTx/>
              <a:buChar char="•"/>
              <a:defRPr/>
            </a:pPr>
            <a:r>
              <a:rPr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전자구매  메뉴 클릭 후 전자입찰 </a:t>
            </a:r>
            <a:r>
              <a:rPr lang="ko-KR" altLang="en-US" sz="12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내정보수정에서</a:t>
            </a:r>
            <a:r>
              <a:rPr lang="ko-KR" altLang="en-US" sz="12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등록한 공인인증서로 로그인 합니다</a:t>
            </a:r>
            <a:r>
              <a:rPr lang="en-US" altLang="ko-KR" sz="1200" b="1" dirty="0">
                <a:solidFill>
                  <a:srgbClr val="0066FF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100" b="1" u="sng" dirty="0">
              <a:solidFill>
                <a:srgbClr val="0066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8197" name="직사각형 8"/>
          <p:cNvSpPr>
            <a:spLocks noChangeArrowheads="1"/>
          </p:cNvSpPr>
          <p:nvPr/>
        </p:nvSpPr>
        <p:spPr bwMode="auto">
          <a:xfrm>
            <a:off x="180975" y="765175"/>
            <a:ext cx="9577388" cy="45005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66FF"/>
            </a:solidFill>
            <a:round/>
            <a:headEnd type="oval" w="med" len="med"/>
            <a:tailEnd/>
          </a:ln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ko-KR" alt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8" b="986"/>
          <a:stretch/>
        </p:blipFill>
        <p:spPr bwMode="auto">
          <a:xfrm>
            <a:off x="211138" y="765175"/>
            <a:ext cx="7650336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969696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모서리가 둥근 직사각형 9"/>
          <p:cNvSpPr>
            <a:spLocks noChangeArrowheads="1"/>
          </p:cNvSpPr>
          <p:nvPr/>
        </p:nvSpPr>
        <p:spPr bwMode="auto">
          <a:xfrm>
            <a:off x="1568624" y="2348880"/>
            <a:ext cx="850900" cy="523875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0000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0" rIns="0" bIns="0">
            <a:spAutoFit/>
          </a:bodyPr>
          <a:lstStyle>
            <a:lvl1pPr marL="92075" indent="-92075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9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  <a:p>
            <a:pPr algn="ctr" eaLnBrk="1" hangingPunct="1">
              <a:spcBef>
                <a:spcPct val="50000"/>
              </a:spcBef>
              <a:buSzPct val="60000"/>
              <a:buFontTx/>
              <a:buBlip>
                <a:blip r:embed="rId3"/>
              </a:buBlip>
            </a:pPr>
            <a:endParaRPr lang="en-US" altLang="ko-KR"/>
          </a:p>
        </p:txBody>
      </p:sp>
      <p:cxnSp>
        <p:nvCxnSpPr>
          <p:cNvPr id="8200" name="꺾인 연결선 2"/>
          <p:cNvCxnSpPr>
            <a:cxnSpLocks noChangeShapeType="1"/>
            <a:stCxn id="8199" idx="0"/>
          </p:cNvCxnSpPr>
          <p:nvPr/>
        </p:nvCxnSpPr>
        <p:spPr bwMode="auto">
          <a:xfrm rot="5400000" flipH="1" flipV="1">
            <a:off x="4229621" y="-246707"/>
            <a:ext cx="360040" cy="4831134"/>
          </a:xfrm>
          <a:prstGeom prst="bentConnector2">
            <a:avLst/>
          </a:prstGeom>
          <a:noFill/>
          <a:ln w="9525" algn="ctr">
            <a:solidFill>
              <a:srgbClr val="0066FF"/>
            </a:solidFill>
            <a:round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201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8" t="7489" r="24086" b="6342"/>
          <a:stretch>
            <a:fillRect/>
          </a:stretch>
        </p:blipFill>
        <p:spPr bwMode="auto">
          <a:xfrm>
            <a:off x="6825208" y="1196752"/>
            <a:ext cx="2304256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algn="ctr">
          <a:solidFill>
            <a:srgbClr val="0066FF"/>
          </a:solidFill>
          <a:round/>
          <a:headEnd type="oval" w="med" len="med"/>
          <a:tailEnd/>
        </a:ln>
      </a:spPr>
      <a:bodyPr lIns="36000" tIns="0" rIns="0" bIns="0">
        <a:spAutoFit/>
      </a:bodyPr>
      <a:lstStyle>
        <a:defPPr algn="ctr" eaLnBrk="1" hangingPunct="1">
          <a:spcBef>
            <a:spcPct val="50000"/>
          </a:spcBef>
          <a:buSzPct val="60000"/>
          <a:buFontTx/>
          <a:buBlip>
            <a:blip xmlns:r="http://schemas.openxmlformats.org/officeDocument/2006/relationships" r:embed="rId1"/>
          </a:buBlip>
          <a:defRPr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969696"/>
          </a:solidFill>
          <a:prstDash val="solid"/>
          <a:round/>
          <a:headEnd type="oval" w="med" len="med"/>
          <a:tailEnd type="arrow"/>
        </a:ln>
        <a:effectLst/>
      </a:spPr>
      <a:bodyPr/>
      <a:lstStyle/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163335</TotalTime>
  <Words>253</Words>
  <Application>Microsoft Office PowerPoint</Application>
  <PresentationFormat>A4 용지(210x297mm)</PresentationFormat>
  <Paragraphs>143</Paragraphs>
  <Slides>5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Arial Unicode MS</vt:lpstr>
      <vt:lpstr>HY견고딕</vt:lpstr>
      <vt:lpstr>굴림</vt:lpstr>
      <vt:lpstr>맑은 고딕</vt:lpstr>
      <vt:lpstr>Arial</vt:lpstr>
      <vt:lpstr>Times New Roman</vt:lpstr>
      <vt:lpstr>Wingdings</vt:lpstr>
      <vt:lpstr>디자인 사용자 지정</vt:lpstr>
      <vt:lpstr>  </vt:lpstr>
      <vt:lpstr> “전자구매” 메뉴 접속을 위해 “전자입찰” 메뉴에서 공인인증서 등록</vt:lpstr>
      <vt:lpstr>메인화면</vt:lpstr>
      <vt:lpstr> 내정보수정에서 공인인증서 등록</vt:lpstr>
      <vt:lpstr>전자구매 로그인</vt:lpstr>
    </vt:vector>
  </TitlesOfParts>
  <Company>LDCC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KimDongGi</dc:creator>
  <cp:lastModifiedBy>woori</cp:lastModifiedBy>
  <cp:revision>4613</cp:revision>
  <cp:lastPrinted>2012-08-24T02:11:13Z</cp:lastPrinted>
  <dcterms:created xsi:type="dcterms:W3CDTF">2005-04-14T04:14:56Z</dcterms:created>
  <dcterms:modified xsi:type="dcterms:W3CDTF">2022-03-25T00:48:47Z</dcterms:modified>
</cp:coreProperties>
</file>